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Poppins Bold" charset="1" panose="00000800000000000000"/>
      <p:regular r:id="rId14"/>
    </p:embeddedFont>
    <p:embeddedFont>
      <p:font typeface="Open Sauce" charset="1" panose="00000500000000000000"/>
      <p:regular r:id="rId15"/>
    </p:embeddedFont>
    <p:embeddedFont>
      <p:font typeface="Times New Roman" charset="1" panose="02030502070405020303"/>
      <p:regular r:id="rId16"/>
    </p:embeddedFont>
    <p:embeddedFont>
      <p:font typeface="Times New Roman Bold" charset="1" panose="02030802070405020303"/>
      <p:regular r:id="rId17"/>
    </p:embeddedFont>
    <p:embeddedFont>
      <p:font typeface="Open Sauce Bold" charset="1" panose="00000800000000000000"/>
      <p:regular r:id="rId18"/>
    </p:embeddedFont>
    <p:embeddedFont>
      <p:font typeface="Open Sauce Light" charset="1" panose="000004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4.png" Type="http://schemas.openxmlformats.org/officeDocument/2006/relationships/image"/><Relationship Id="rId8" Target="../media/image5.png" Type="http://schemas.openxmlformats.org/officeDocument/2006/relationships/image"/><Relationship Id="rId9"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529813">
            <a:off x="-1220764" y="2349633"/>
            <a:ext cx="7523846" cy="6128515"/>
          </a:xfrm>
          <a:custGeom>
            <a:avLst/>
            <a:gdLst/>
            <a:ahLst/>
            <a:cxnLst/>
            <a:rect r="r" b="b" t="t" l="l"/>
            <a:pathLst>
              <a:path h="6128515" w="7523846">
                <a:moveTo>
                  <a:pt x="0" y="0"/>
                </a:moveTo>
                <a:lnTo>
                  <a:pt x="7523846" y="0"/>
                </a:lnTo>
                <a:lnTo>
                  <a:pt x="7523846" y="6128515"/>
                </a:lnTo>
                <a:lnTo>
                  <a:pt x="0" y="61285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72133" y="1537566"/>
            <a:ext cx="3043993" cy="4929544"/>
          </a:xfrm>
          <a:custGeom>
            <a:avLst/>
            <a:gdLst/>
            <a:ahLst/>
            <a:cxnLst/>
            <a:rect r="r" b="b" t="t" l="l"/>
            <a:pathLst>
              <a:path h="4929544" w="3043993">
                <a:moveTo>
                  <a:pt x="0" y="0"/>
                </a:moveTo>
                <a:lnTo>
                  <a:pt x="3043994" y="0"/>
                </a:lnTo>
                <a:lnTo>
                  <a:pt x="3043994" y="4929544"/>
                </a:lnTo>
                <a:lnTo>
                  <a:pt x="0" y="4929544"/>
                </a:lnTo>
                <a:lnTo>
                  <a:pt x="0" y="0"/>
                </a:lnTo>
                <a:close/>
              </a:path>
            </a:pathLst>
          </a:custGeom>
          <a:blipFill>
            <a:blip r:embed="rId4"/>
            <a:stretch>
              <a:fillRect l="0" t="0" r="0" b="0"/>
            </a:stretch>
          </a:blipFill>
        </p:spPr>
      </p:sp>
      <p:sp>
        <p:nvSpPr>
          <p:cNvPr name="Freeform 4" id="4"/>
          <p:cNvSpPr/>
          <p:nvPr/>
        </p:nvSpPr>
        <p:spPr>
          <a:xfrm flipH="false" flipV="false" rot="0">
            <a:off x="8545598" y="775604"/>
            <a:ext cx="637329" cy="621395"/>
          </a:xfrm>
          <a:custGeom>
            <a:avLst/>
            <a:gdLst/>
            <a:ahLst/>
            <a:cxnLst/>
            <a:rect r="r" b="b" t="t" l="l"/>
            <a:pathLst>
              <a:path h="621395" w="637329">
                <a:moveTo>
                  <a:pt x="0" y="0"/>
                </a:moveTo>
                <a:lnTo>
                  <a:pt x="637329" y="0"/>
                </a:lnTo>
                <a:lnTo>
                  <a:pt x="637329" y="621396"/>
                </a:lnTo>
                <a:lnTo>
                  <a:pt x="0" y="621396"/>
                </a:lnTo>
                <a:lnTo>
                  <a:pt x="0" y="0"/>
                </a:lnTo>
                <a:close/>
              </a:path>
            </a:pathLst>
          </a:custGeom>
          <a:blipFill>
            <a:blip r:embed="rId5"/>
            <a:stretch>
              <a:fillRect l="0" t="0" r="0" b="0"/>
            </a:stretch>
          </a:blipFill>
        </p:spPr>
      </p:sp>
      <p:sp>
        <p:nvSpPr>
          <p:cNvPr name="Freeform 5" id="5"/>
          <p:cNvSpPr/>
          <p:nvPr/>
        </p:nvSpPr>
        <p:spPr>
          <a:xfrm flipH="false" flipV="false" rot="0">
            <a:off x="7662624" y="5308"/>
            <a:ext cx="649134" cy="721055"/>
          </a:xfrm>
          <a:custGeom>
            <a:avLst/>
            <a:gdLst/>
            <a:ahLst/>
            <a:cxnLst/>
            <a:rect r="r" b="b" t="t" l="l"/>
            <a:pathLst>
              <a:path h="721055" w="649134">
                <a:moveTo>
                  <a:pt x="0" y="0"/>
                </a:moveTo>
                <a:lnTo>
                  <a:pt x="649134" y="0"/>
                </a:lnTo>
                <a:lnTo>
                  <a:pt x="649134" y="721055"/>
                </a:lnTo>
                <a:lnTo>
                  <a:pt x="0" y="721055"/>
                </a:lnTo>
                <a:lnTo>
                  <a:pt x="0" y="0"/>
                </a:lnTo>
                <a:close/>
              </a:path>
            </a:pathLst>
          </a:custGeom>
          <a:blipFill>
            <a:blip r:embed="rId6"/>
            <a:stretch>
              <a:fillRect l="0" t="0" r="0" b="0"/>
            </a:stretch>
          </a:blipFill>
        </p:spPr>
      </p:sp>
      <p:sp>
        <p:nvSpPr>
          <p:cNvPr name="Freeform 6" id="6"/>
          <p:cNvSpPr/>
          <p:nvPr/>
        </p:nvSpPr>
        <p:spPr>
          <a:xfrm flipH="false" flipV="false" rot="0">
            <a:off x="5613416" y="752394"/>
            <a:ext cx="773629" cy="711739"/>
          </a:xfrm>
          <a:custGeom>
            <a:avLst/>
            <a:gdLst/>
            <a:ahLst/>
            <a:cxnLst/>
            <a:rect r="r" b="b" t="t" l="l"/>
            <a:pathLst>
              <a:path h="711739" w="773629">
                <a:moveTo>
                  <a:pt x="0" y="0"/>
                </a:moveTo>
                <a:lnTo>
                  <a:pt x="773629" y="0"/>
                </a:lnTo>
                <a:lnTo>
                  <a:pt x="773629" y="711739"/>
                </a:lnTo>
                <a:lnTo>
                  <a:pt x="0" y="711739"/>
                </a:lnTo>
                <a:lnTo>
                  <a:pt x="0" y="0"/>
                </a:lnTo>
                <a:close/>
              </a:path>
            </a:pathLst>
          </a:custGeom>
          <a:blipFill>
            <a:blip r:embed="rId7"/>
            <a:stretch>
              <a:fillRect l="0" t="0" r="0" b="0"/>
            </a:stretch>
          </a:blipFill>
        </p:spPr>
      </p:sp>
      <p:sp>
        <p:nvSpPr>
          <p:cNvPr name="Freeform 7" id="7"/>
          <p:cNvSpPr/>
          <p:nvPr/>
        </p:nvSpPr>
        <p:spPr>
          <a:xfrm flipH="false" flipV="false" rot="0">
            <a:off x="6387045" y="5308"/>
            <a:ext cx="868705" cy="747086"/>
          </a:xfrm>
          <a:custGeom>
            <a:avLst/>
            <a:gdLst/>
            <a:ahLst/>
            <a:cxnLst/>
            <a:rect r="r" b="b" t="t" l="l"/>
            <a:pathLst>
              <a:path h="747086" w="868705">
                <a:moveTo>
                  <a:pt x="0" y="0"/>
                </a:moveTo>
                <a:lnTo>
                  <a:pt x="868705" y="0"/>
                </a:lnTo>
                <a:lnTo>
                  <a:pt x="868705" y="747086"/>
                </a:lnTo>
                <a:lnTo>
                  <a:pt x="0" y="747086"/>
                </a:lnTo>
                <a:lnTo>
                  <a:pt x="0" y="0"/>
                </a:lnTo>
                <a:close/>
              </a:path>
            </a:pathLst>
          </a:custGeom>
          <a:blipFill>
            <a:blip r:embed="rId8"/>
            <a:stretch>
              <a:fillRect l="0" t="0" r="0" b="0"/>
            </a:stretch>
          </a:blipFill>
        </p:spPr>
      </p:sp>
      <p:sp>
        <p:nvSpPr>
          <p:cNvPr name="TextBox 8" id="8"/>
          <p:cNvSpPr txBox="true"/>
          <p:nvPr/>
        </p:nvSpPr>
        <p:spPr>
          <a:xfrm rot="0">
            <a:off x="9182927" y="735888"/>
            <a:ext cx="5731124" cy="801678"/>
          </a:xfrm>
          <a:prstGeom prst="rect">
            <a:avLst/>
          </a:prstGeom>
        </p:spPr>
        <p:txBody>
          <a:bodyPr anchor="t" rtlCol="false" tIns="0" lIns="0" bIns="0" rIns="0">
            <a:spAutoFit/>
          </a:bodyPr>
          <a:lstStyle/>
          <a:p>
            <a:pPr algn="r">
              <a:lnSpc>
                <a:spcPts val="5724"/>
              </a:lnSpc>
            </a:pPr>
            <a:r>
              <a:rPr lang="en-US" b="true" sz="5350">
                <a:solidFill>
                  <a:srgbClr val="0255A3"/>
                </a:solidFill>
                <a:latin typeface="Poppins Bold"/>
                <a:ea typeface="Poppins Bold"/>
                <a:cs typeface="Poppins Bold"/>
                <a:sym typeface="Poppins Bold"/>
              </a:rPr>
              <a:t>SHASTHYASETU</a:t>
            </a:r>
          </a:p>
        </p:txBody>
      </p:sp>
      <p:sp>
        <p:nvSpPr>
          <p:cNvPr name="TextBox 9" id="9"/>
          <p:cNvSpPr txBox="true"/>
          <p:nvPr/>
        </p:nvSpPr>
        <p:spPr>
          <a:xfrm rot="0">
            <a:off x="7803718" y="5779725"/>
            <a:ext cx="9653240" cy="2897550"/>
          </a:xfrm>
          <a:prstGeom prst="rect">
            <a:avLst/>
          </a:prstGeom>
        </p:spPr>
        <p:txBody>
          <a:bodyPr anchor="t" rtlCol="false" tIns="0" lIns="0" bIns="0" rIns="0">
            <a:spAutoFit/>
          </a:bodyPr>
          <a:lstStyle/>
          <a:p>
            <a:pPr algn="just">
              <a:lnSpc>
                <a:spcPts val="4617"/>
              </a:lnSpc>
            </a:pPr>
          </a:p>
          <a:p>
            <a:pPr algn="just" marL="712085" indent="-356042" lvl="1">
              <a:lnSpc>
                <a:spcPts val="4617"/>
              </a:lnSpc>
              <a:buFont typeface="Arial"/>
              <a:buChar char="•"/>
            </a:pPr>
            <a:r>
              <a:rPr lang="en-US" sz="3298">
                <a:solidFill>
                  <a:srgbClr val="000000"/>
                </a:solidFill>
                <a:latin typeface="Open Sauce"/>
                <a:ea typeface="Open Sauce"/>
                <a:cs typeface="Open Sauce"/>
                <a:sym typeface="Open Sauce"/>
              </a:rPr>
              <a:t>University: University of Asia Pacific</a:t>
            </a:r>
          </a:p>
          <a:p>
            <a:pPr algn="just" marL="712085" indent="-356042" lvl="1">
              <a:lnSpc>
                <a:spcPts val="4617"/>
              </a:lnSpc>
              <a:buFont typeface="Arial"/>
              <a:buChar char="•"/>
            </a:pPr>
            <a:r>
              <a:rPr lang="en-US" sz="3298">
                <a:solidFill>
                  <a:srgbClr val="000000"/>
                </a:solidFill>
                <a:latin typeface="Open Sauce"/>
                <a:ea typeface="Open Sauce"/>
                <a:cs typeface="Open Sauce"/>
                <a:sym typeface="Open Sauce"/>
              </a:rPr>
              <a:t>Team Lead: Raihan Kabir (Lead Developer)</a:t>
            </a:r>
          </a:p>
          <a:p>
            <a:pPr algn="just" marL="712085" indent="-356042" lvl="1">
              <a:lnSpc>
                <a:spcPts val="4617"/>
              </a:lnSpc>
              <a:buFont typeface="Arial"/>
              <a:buChar char="•"/>
            </a:pPr>
            <a:r>
              <a:rPr lang="en-US" sz="3298">
                <a:solidFill>
                  <a:srgbClr val="000000"/>
                </a:solidFill>
                <a:latin typeface="Open Sauce"/>
                <a:ea typeface="Open Sauce"/>
                <a:cs typeface="Open Sauce"/>
                <a:sym typeface="Open Sauce"/>
              </a:rPr>
              <a:t>Core Skills: AI Integration, UX Design</a:t>
            </a:r>
          </a:p>
          <a:p>
            <a:pPr algn="just">
              <a:lnSpc>
                <a:spcPts val="4617"/>
              </a:lnSpc>
            </a:pPr>
          </a:p>
        </p:txBody>
      </p:sp>
      <p:sp>
        <p:nvSpPr>
          <p:cNvPr name="TextBox 10" id="10"/>
          <p:cNvSpPr txBox="true"/>
          <p:nvPr/>
        </p:nvSpPr>
        <p:spPr>
          <a:xfrm rot="0">
            <a:off x="7803718" y="3874259"/>
            <a:ext cx="3914417" cy="850333"/>
          </a:xfrm>
          <a:prstGeom prst="rect">
            <a:avLst/>
          </a:prstGeom>
        </p:spPr>
        <p:txBody>
          <a:bodyPr anchor="t" rtlCol="false" tIns="0" lIns="0" bIns="0" rIns="0">
            <a:spAutoFit/>
          </a:bodyPr>
          <a:lstStyle/>
          <a:p>
            <a:pPr algn="l">
              <a:lnSpc>
                <a:spcPts val="5724"/>
              </a:lnSpc>
            </a:pPr>
            <a:r>
              <a:rPr lang="en-US" sz="5350">
                <a:solidFill>
                  <a:srgbClr val="0255A3"/>
                </a:solidFill>
                <a:latin typeface="Times New Roman"/>
                <a:ea typeface="Times New Roman"/>
                <a:cs typeface="Times New Roman"/>
                <a:sym typeface="Times New Roman"/>
              </a:rPr>
              <a:t>RAIHAN </a:t>
            </a:r>
          </a:p>
        </p:txBody>
      </p:sp>
      <p:sp>
        <p:nvSpPr>
          <p:cNvPr name="TextBox 11" id="11"/>
          <p:cNvSpPr txBox="true"/>
          <p:nvPr/>
        </p:nvSpPr>
        <p:spPr>
          <a:xfrm rot="0">
            <a:off x="14700953" y="4022467"/>
            <a:ext cx="3803873" cy="760354"/>
          </a:xfrm>
          <a:prstGeom prst="rect">
            <a:avLst/>
          </a:prstGeom>
        </p:spPr>
        <p:txBody>
          <a:bodyPr anchor="t" rtlCol="false" tIns="0" lIns="0" bIns="0" rIns="0">
            <a:spAutoFit/>
          </a:bodyPr>
          <a:lstStyle/>
          <a:p>
            <a:pPr algn="l">
              <a:lnSpc>
                <a:spcPts val="5090"/>
              </a:lnSpc>
            </a:pPr>
            <a:r>
              <a:rPr lang="en-US" sz="4757">
                <a:solidFill>
                  <a:srgbClr val="0255A3"/>
                </a:solidFill>
                <a:latin typeface="Times New Roman"/>
                <a:ea typeface="Times New Roman"/>
                <a:cs typeface="Times New Roman"/>
                <a:sym typeface="Times New Roman"/>
              </a:rPr>
              <a:t>M.AKASH</a:t>
            </a:r>
          </a:p>
        </p:txBody>
      </p:sp>
      <p:sp>
        <p:nvSpPr>
          <p:cNvPr name="TextBox 12" id="12"/>
          <p:cNvSpPr txBox="true"/>
          <p:nvPr/>
        </p:nvSpPr>
        <p:spPr>
          <a:xfrm rot="0">
            <a:off x="8279502" y="2472835"/>
            <a:ext cx="7537975" cy="510060"/>
          </a:xfrm>
          <a:prstGeom prst="rect">
            <a:avLst/>
          </a:prstGeom>
        </p:spPr>
        <p:txBody>
          <a:bodyPr anchor="t" rtlCol="false" tIns="0" lIns="0" bIns="0" rIns="0">
            <a:spAutoFit/>
          </a:bodyPr>
          <a:lstStyle/>
          <a:p>
            <a:pPr algn="r">
              <a:lnSpc>
                <a:spcPts val="3425"/>
              </a:lnSpc>
            </a:pPr>
            <a:r>
              <a:rPr lang="en-US" sz="3201">
                <a:solidFill>
                  <a:srgbClr val="0255A3"/>
                </a:solidFill>
                <a:latin typeface="Times New Roman"/>
                <a:ea typeface="Times New Roman"/>
                <a:cs typeface="Times New Roman"/>
                <a:sym typeface="Times New Roman"/>
              </a:rPr>
              <a:t>TEAM NAME: </a:t>
            </a:r>
            <a:r>
              <a:rPr lang="en-US" b="true" sz="3201">
                <a:solidFill>
                  <a:srgbClr val="0255A3"/>
                </a:solidFill>
                <a:latin typeface="Times New Roman Bold"/>
                <a:ea typeface="Times New Roman Bold"/>
                <a:cs typeface="Times New Roman Bold"/>
                <a:sym typeface="Times New Roman Bold"/>
              </a:rPr>
              <a:t>UAP_TEAM_HIKING</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529813">
            <a:off x="-6882215" y="4297329"/>
            <a:ext cx="12560643" cy="10231215"/>
          </a:xfrm>
          <a:custGeom>
            <a:avLst/>
            <a:gdLst/>
            <a:ahLst/>
            <a:cxnLst/>
            <a:rect r="r" b="b" t="t" l="l"/>
            <a:pathLst>
              <a:path h="10231215" w="12560643">
                <a:moveTo>
                  <a:pt x="0" y="0"/>
                </a:moveTo>
                <a:lnTo>
                  <a:pt x="12560644" y="0"/>
                </a:lnTo>
                <a:lnTo>
                  <a:pt x="12560644" y="10231215"/>
                </a:lnTo>
                <a:lnTo>
                  <a:pt x="0" y="102312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829629" y="1252130"/>
            <a:ext cx="9795446" cy="1092076"/>
          </a:xfrm>
          <a:prstGeom prst="rect">
            <a:avLst/>
          </a:prstGeom>
        </p:spPr>
        <p:txBody>
          <a:bodyPr anchor="t" rtlCol="false" tIns="0" lIns="0" bIns="0" rIns="0">
            <a:spAutoFit/>
          </a:bodyPr>
          <a:lstStyle/>
          <a:p>
            <a:pPr algn="r">
              <a:lnSpc>
                <a:spcPts val="7811"/>
              </a:lnSpc>
            </a:pPr>
            <a:r>
              <a:rPr lang="en-US" b="true" sz="7300">
                <a:solidFill>
                  <a:srgbClr val="000000"/>
                </a:solidFill>
                <a:latin typeface="Poppins Bold"/>
                <a:ea typeface="Poppins Bold"/>
                <a:cs typeface="Poppins Bold"/>
                <a:sym typeface="Poppins Bold"/>
              </a:rPr>
              <a:t>PROJECT OVERVIEW</a:t>
            </a:r>
          </a:p>
        </p:txBody>
      </p:sp>
      <p:sp>
        <p:nvSpPr>
          <p:cNvPr name="TextBox 4" id="4"/>
          <p:cNvSpPr txBox="true"/>
          <p:nvPr/>
        </p:nvSpPr>
        <p:spPr>
          <a:xfrm rot="0">
            <a:off x="5007192" y="3375518"/>
            <a:ext cx="12252108" cy="2994510"/>
          </a:xfrm>
          <a:prstGeom prst="rect">
            <a:avLst/>
          </a:prstGeom>
        </p:spPr>
        <p:txBody>
          <a:bodyPr anchor="t" rtlCol="false" tIns="0" lIns="0" bIns="0" rIns="0">
            <a:spAutoFit/>
          </a:bodyPr>
          <a:lstStyle/>
          <a:p>
            <a:pPr algn="just">
              <a:lnSpc>
                <a:spcPts val="3993"/>
              </a:lnSpc>
            </a:pPr>
          </a:p>
          <a:p>
            <a:pPr algn="just">
              <a:lnSpc>
                <a:spcPts val="3993"/>
              </a:lnSpc>
            </a:pPr>
            <a:r>
              <a:rPr lang="en-US" sz="2852">
                <a:solidFill>
                  <a:srgbClr val="000000"/>
                </a:solidFill>
                <a:latin typeface="Open Sauce"/>
                <a:ea typeface="Open Sauce"/>
                <a:cs typeface="Open Sauce"/>
                <a:sym typeface="Open Sauce"/>
              </a:rPr>
              <a:t>ShasthyaSetu is a healthcare platform designed to address the healthcare challenges in Bangladesh. The solution focuses on improving accessibility, promoting preventive care, and leveraging technology to reduce the strain on the healthcare system, particularly in underserved rural areas and overcrowded urban hospitals.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529813">
            <a:off x="9050113" y="4627619"/>
            <a:ext cx="12560643" cy="10231215"/>
          </a:xfrm>
          <a:custGeom>
            <a:avLst/>
            <a:gdLst/>
            <a:ahLst/>
            <a:cxnLst/>
            <a:rect r="r" b="b" t="t" l="l"/>
            <a:pathLst>
              <a:path h="10231215" w="12560643">
                <a:moveTo>
                  <a:pt x="0" y="0"/>
                </a:moveTo>
                <a:lnTo>
                  <a:pt x="12560643" y="0"/>
                </a:lnTo>
                <a:lnTo>
                  <a:pt x="12560643" y="10231215"/>
                </a:lnTo>
                <a:lnTo>
                  <a:pt x="0" y="102312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630434" y="1985960"/>
            <a:ext cx="4860309" cy="8652509"/>
          </a:xfrm>
          <a:custGeom>
            <a:avLst/>
            <a:gdLst/>
            <a:ahLst/>
            <a:cxnLst/>
            <a:rect r="r" b="b" t="t" l="l"/>
            <a:pathLst>
              <a:path h="8652509" w="4860309">
                <a:moveTo>
                  <a:pt x="0" y="0"/>
                </a:moveTo>
                <a:lnTo>
                  <a:pt x="4860309" y="0"/>
                </a:lnTo>
                <a:lnTo>
                  <a:pt x="4860309" y="8652510"/>
                </a:lnTo>
                <a:lnTo>
                  <a:pt x="0" y="8652510"/>
                </a:lnTo>
                <a:lnTo>
                  <a:pt x="0" y="0"/>
                </a:lnTo>
                <a:close/>
              </a:path>
            </a:pathLst>
          </a:custGeom>
          <a:blipFill>
            <a:blip r:embed="rId4"/>
            <a:stretch>
              <a:fillRect l="0" t="0" r="0" b="0"/>
            </a:stretch>
          </a:blipFill>
        </p:spPr>
      </p:sp>
      <p:sp>
        <p:nvSpPr>
          <p:cNvPr name="TextBox 4" id="4"/>
          <p:cNvSpPr txBox="true"/>
          <p:nvPr/>
        </p:nvSpPr>
        <p:spPr>
          <a:xfrm rot="0">
            <a:off x="4630654" y="1216237"/>
            <a:ext cx="7999780" cy="1022975"/>
          </a:xfrm>
          <a:prstGeom prst="rect">
            <a:avLst/>
          </a:prstGeom>
        </p:spPr>
        <p:txBody>
          <a:bodyPr anchor="t" rtlCol="false" tIns="0" lIns="0" bIns="0" rIns="0">
            <a:spAutoFit/>
          </a:bodyPr>
          <a:lstStyle/>
          <a:p>
            <a:pPr algn="l">
              <a:lnSpc>
                <a:spcPts val="7391"/>
              </a:lnSpc>
            </a:pPr>
            <a:r>
              <a:rPr lang="en-US" sz="6907" b="true">
                <a:solidFill>
                  <a:srgbClr val="000000"/>
                </a:solidFill>
                <a:latin typeface="Poppins Bold"/>
                <a:ea typeface="Poppins Bold"/>
                <a:cs typeface="Poppins Bold"/>
                <a:sym typeface="Poppins Bold"/>
              </a:rPr>
              <a:t>PROBLEM</a:t>
            </a:r>
          </a:p>
        </p:txBody>
      </p:sp>
      <p:sp>
        <p:nvSpPr>
          <p:cNvPr name="Freeform 5" id="5"/>
          <p:cNvSpPr/>
          <p:nvPr/>
        </p:nvSpPr>
        <p:spPr>
          <a:xfrm flipH="false" flipV="false" rot="0">
            <a:off x="6666262" y="8032131"/>
            <a:ext cx="1257609" cy="1226169"/>
          </a:xfrm>
          <a:custGeom>
            <a:avLst/>
            <a:gdLst/>
            <a:ahLst/>
            <a:cxnLst/>
            <a:rect r="r" b="b" t="t" l="l"/>
            <a:pathLst>
              <a:path h="1226169" w="1257609">
                <a:moveTo>
                  <a:pt x="0" y="0"/>
                </a:moveTo>
                <a:lnTo>
                  <a:pt x="1257610" y="0"/>
                </a:lnTo>
                <a:lnTo>
                  <a:pt x="1257610" y="1226169"/>
                </a:lnTo>
                <a:lnTo>
                  <a:pt x="0" y="1226169"/>
                </a:lnTo>
                <a:lnTo>
                  <a:pt x="0" y="0"/>
                </a:lnTo>
                <a:close/>
              </a:path>
            </a:pathLst>
          </a:custGeom>
          <a:blipFill>
            <a:blip r:embed="rId5"/>
            <a:stretch>
              <a:fillRect l="0" t="0" r="0" b="0"/>
            </a:stretch>
          </a:blipFill>
        </p:spPr>
      </p:sp>
      <p:sp>
        <p:nvSpPr>
          <p:cNvPr name="Freeform 6" id="6"/>
          <p:cNvSpPr/>
          <p:nvPr/>
        </p:nvSpPr>
        <p:spPr>
          <a:xfrm flipH="false" flipV="false" rot="0">
            <a:off x="4909343" y="7937915"/>
            <a:ext cx="1147266" cy="1274377"/>
          </a:xfrm>
          <a:custGeom>
            <a:avLst/>
            <a:gdLst/>
            <a:ahLst/>
            <a:cxnLst/>
            <a:rect r="r" b="b" t="t" l="l"/>
            <a:pathLst>
              <a:path h="1274377" w="1147266">
                <a:moveTo>
                  <a:pt x="0" y="0"/>
                </a:moveTo>
                <a:lnTo>
                  <a:pt x="1147266" y="0"/>
                </a:lnTo>
                <a:lnTo>
                  <a:pt x="1147266" y="1274378"/>
                </a:lnTo>
                <a:lnTo>
                  <a:pt x="0" y="1274378"/>
                </a:lnTo>
                <a:lnTo>
                  <a:pt x="0" y="0"/>
                </a:lnTo>
                <a:close/>
              </a:path>
            </a:pathLst>
          </a:custGeom>
          <a:blipFill>
            <a:blip r:embed="rId6"/>
            <a:stretch>
              <a:fillRect l="0" t="0" r="0" b="0"/>
            </a:stretch>
          </a:blipFill>
        </p:spPr>
      </p:sp>
      <p:sp>
        <p:nvSpPr>
          <p:cNvPr name="Freeform 7" id="7"/>
          <p:cNvSpPr/>
          <p:nvPr/>
        </p:nvSpPr>
        <p:spPr>
          <a:xfrm flipH="false" flipV="false" rot="0">
            <a:off x="1028700" y="8000387"/>
            <a:ext cx="1367297" cy="1257913"/>
          </a:xfrm>
          <a:custGeom>
            <a:avLst/>
            <a:gdLst/>
            <a:ahLst/>
            <a:cxnLst/>
            <a:rect r="r" b="b" t="t" l="l"/>
            <a:pathLst>
              <a:path h="1257913" w="1367297">
                <a:moveTo>
                  <a:pt x="0" y="0"/>
                </a:moveTo>
                <a:lnTo>
                  <a:pt x="1367297" y="0"/>
                </a:lnTo>
                <a:lnTo>
                  <a:pt x="1367297" y="1257913"/>
                </a:lnTo>
                <a:lnTo>
                  <a:pt x="0" y="1257913"/>
                </a:lnTo>
                <a:lnTo>
                  <a:pt x="0" y="0"/>
                </a:lnTo>
                <a:close/>
              </a:path>
            </a:pathLst>
          </a:custGeom>
          <a:blipFill>
            <a:blip r:embed="rId7"/>
            <a:stretch>
              <a:fillRect l="0" t="0" r="0" b="0"/>
            </a:stretch>
          </a:blipFill>
        </p:spPr>
      </p:sp>
      <p:sp>
        <p:nvSpPr>
          <p:cNvPr name="Freeform 8" id="8"/>
          <p:cNvSpPr/>
          <p:nvPr/>
        </p:nvSpPr>
        <p:spPr>
          <a:xfrm flipH="false" flipV="false" rot="0">
            <a:off x="2764358" y="7937915"/>
            <a:ext cx="1535331" cy="1320385"/>
          </a:xfrm>
          <a:custGeom>
            <a:avLst/>
            <a:gdLst/>
            <a:ahLst/>
            <a:cxnLst/>
            <a:rect r="r" b="b" t="t" l="l"/>
            <a:pathLst>
              <a:path h="1320385" w="1535331">
                <a:moveTo>
                  <a:pt x="0" y="0"/>
                </a:moveTo>
                <a:lnTo>
                  <a:pt x="1535331" y="0"/>
                </a:lnTo>
                <a:lnTo>
                  <a:pt x="1535331" y="1320385"/>
                </a:lnTo>
                <a:lnTo>
                  <a:pt x="0" y="1320385"/>
                </a:lnTo>
                <a:lnTo>
                  <a:pt x="0" y="0"/>
                </a:lnTo>
                <a:close/>
              </a:path>
            </a:pathLst>
          </a:custGeom>
          <a:blipFill>
            <a:blip r:embed="rId8"/>
            <a:stretch>
              <a:fillRect l="0" t="0" r="0" b="0"/>
            </a:stretch>
          </a:blipFill>
        </p:spPr>
      </p:sp>
      <p:sp>
        <p:nvSpPr>
          <p:cNvPr name="TextBox 9" id="9"/>
          <p:cNvSpPr txBox="true"/>
          <p:nvPr/>
        </p:nvSpPr>
        <p:spPr>
          <a:xfrm rot="0">
            <a:off x="408337" y="3368300"/>
            <a:ext cx="11814577" cy="3629347"/>
          </a:xfrm>
          <a:prstGeom prst="rect">
            <a:avLst/>
          </a:prstGeom>
        </p:spPr>
        <p:txBody>
          <a:bodyPr anchor="t" rtlCol="false" tIns="0" lIns="0" bIns="0" rIns="0">
            <a:spAutoFit/>
          </a:bodyPr>
          <a:lstStyle/>
          <a:p>
            <a:pPr algn="just">
              <a:lnSpc>
                <a:spcPts val="3657"/>
              </a:lnSpc>
            </a:pPr>
          </a:p>
          <a:p>
            <a:pPr algn="just" marL="564004" indent="-282002" lvl="1">
              <a:lnSpc>
                <a:spcPts val="3657"/>
              </a:lnSpc>
              <a:buFont typeface="Arial"/>
              <a:buChar char="•"/>
            </a:pPr>
            <a:r>
              <a:rPr lang="en-US" b="true" sz="2612">
                <a:solidFill>
                  <a:srgbClr val="000000"/>
                </a:solidFill>
                <a:latin typeface="Open Sauce Bold"/>
                <a:ea typeface="Open Sauce Bold"/>
                <a:cs typeface="Open Sauce Bold"/>
                <a:sym typeface="Open Sauce Bold"/>
              </a:rPr>
              <a:t>Rural Disparities:</a:t>
            </a:r>
            <a:r>
              <a:rPr lang="en-US" sz="2612">
                <a:solidFill>
                  <a:srgbClr val="000000"/>
                </a:solidFill>
                <a:latin typeface="Open Sauce Light"/>
                <a:ea typeface="Open Sauce Light"/>
                <a:cs typeface="Open Sauce Light"/>
                <a:sym typeface="Open Sauce Light"/>
              </a:rPr>
              <a:t> 70% of rural areas lack adequate healthcare services.</a:t>
            </a:r>
          </a:p>
          <a:p>
            <a:pPr algn="just" marL="564004" indent="-282002" lvl="1">
              <a:lnSpc>
                <a:spcPts val="3657"/>
              </a:lnSpc>
              <a:buFont typeface="Arial"/>
              <a:buChar char="•"/>
            </a:pPr>
            <a:r>
              <a:rPr lang="en-US" b="true" sz="2612">
                <a:solidFill>
                  <a:srgbClr val="000000"/>
                </a:solidFill>
                <a:latin typeface="Open Sauce Bold"/>
                <a:ea typeface="Open Sauce Bold"/>
                <a:cs typeface="Open Sauce Bold"/>
                <a:sym typeface="Open Sauce Bold"/>
              </a:rPr>
              <a:t>Overcrowded Urban Systems:</a:t>
            </a:r>
            <a:r>
              <a:rPr lang="en-US" sz="2612">
                <a:solidFill>
                  <a:srgbClr val="000000"/>
                </a:solidFill>
                <a:latin typeface="Open Sauce Light"/>
                <a:ea typeface="Open Sauce Light"/>
                <a:cs typeface="Open Sauce Light"/>
                <a:sym typeface="Open Sauce Light"/>
              </a:rPr>
              <a:t> Urban facilities like Dhaka’s hospitals are overburdened.</a:t>
            </a:r>
          </a:p>
          <a:p>
            <a:pPr algn="just" marL="564004" indent="-282002" lvl="1">
              <a:lnSpc>
                <a:spcPts val="3657"/>
              </a:lnSpc>
              <a:buFont typeface="Arial"/>
              <a:buChar char="•"/>
            </a:pPr>
            <a:r>
              <a:rPr lang="en-US" b="true" sz="2612">
                <a:solidFill>
                  <a:srgbClr val="000000"/>
                </a:solidFill>
                <a:latin typeface="Open Sauce Bold"/>
                <a:ea typeface="Open Sauce Bold"/>
                <a:cs typeface="Open Sauce Bold"/>
                <a:sym typeface="Open Sauce Bold"/>
              </a:rPr>
              <a:t>Low Preventive Care Awareness:</a:t>
            </a:r>
            <a:r>
              <a:rPr lang="en-US" sz="2612">
                <a:solidFill>
                  <a:srgbClr val="000000"/>
                </a:solidFill>
                <a:latin typeface="Open Sauce Light"/>
                <a:ea typeface="Open Sauce Light"/>
                <a:cs typeface="Open Sauce Light"/>
                <a:sym typeface="Open Sauce Light"/>
              </a:rPr>
              <a:t> High prevalence of preventable diseases like diabetes.</a:t>
            </a:r>
          </a:p>
          <a:p>
            <a:pPr algn="just">
              <a:lnSpc>
                <a:spcPts val="3657"/>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529813">
            <a:off x="9050113" y="4627619"/>
            <a:ext cx="12560643" cy="10231215"/>
          </a:xfrm>
          <a:custGeom>
            <a:avLst/>
            <a:gdLst/>
            <a:ahLst/>
            <a:cxnLst/>
            <a:rect r="r" b="b" t="t" l="l"/>
            <a:pathLst>
              <a:path h="10231215" w="12560643">
                <a:moveTo>
                  <a:pt x="0" y="0"/>
                </a:moveTo>
                <a:lnTo>
                  <a:pt x="12560643" y="0"/>
                </a:lnTo>
                <a:lnTo>
                  <a:pt x="12560643" y="10231215"/>
                </a:lnTo>
                <a:lnTo>
                  <a:pt x="0" y="102312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662706" y="1860840"/>
            <a:ext cx="5625294" cy="8314439"/>
          </a:xfrm>
          <a:custGeom>
            <a:avLst/>
            <a:gdLst/>
            <a:ahLst/>
            <a:cxnLst/>
            <a:rect r="r" b="b" t="t" l="l"/>
            <a:pathLst>
              <a:path h="8314439" w="5625294">
                <a:moveTo>
                  <a:pt x="0" y="0"/>
                </a:moveTo>
                <a:lnTo>
                  <a:pt x="5625294" y="0"/>
                </a:lnTo>
                <a:lnTo>
                  <a:pt x="5625294" y="8314439"/>
                </a:lnTo>
                <a:lnTo>
                  <a:pt x="0" y="8314439"/>
                </a:lnTo>
                <a:lnTo>
                  <a:pt x="0" y="0"/>
                </a:lnTo>
                <a:close/>
              </a:path>
            </a:pathLst>
          </a:custGeom>
          <a:blipFill>
            <a:blip r:embed="rId4"/>
            <a:stretch>
              <a:fillRect l="0" t="0" r="0" b="0"/>
            </a:stretch>
          </a:blipFill>
        </p:spPr>
      </p:sp>
      <p:sp>
        <p:nvSpPr>
          <p:cNvPr name="TextBox 4" id="4"/>
          <p:cNvSpPr txBox="true"/>
          <p:nvPr/>
        </p:nvSpPr>
        <p:spPr>
          <a:xfrm rot="0">
            <a:off x="2823845" y="103819"/>
            <a:ext cx="7435333" cy="1278838"/>
          </a:xfrm>
          <a:prstGeom prst="rect">
            <a:avLst/>
          </a:prstGeom>
        </p:spPr>
        <p:txBody>
          <a:bodyPr anchor="t" rtlCol="false" tIns="0" lIns="0" bIns="0" rIns="0">
            <a:spAutoFit/>
          </a:bodyPr>
          <a:lstStyle/>
          <a:p>
            <a:pPr algn="l">
              <a:lnSpc>
                <a:spcPts val="9122"/>
              </a:lnSpc>
            </a:pPr>
            <a:r>
              <a:rPr lang="en-US" sz="8526" b="true">
                <a:solidFill>
                  <a:srgbClr val="000000"/>
                </a:solidFill>
                <a:latin typeface="Poppins Bold"/>
                <a:ea typeface="Poppins Bold"/>
                <a:cs typeface="Poppins Bold"/>
                <a:sym typeface="Poppins Bold"/>
              </a:rPr>
              <a:t> SOLUTION</a:t>
            </a:r>
          </a:p>
        </p:txBody>
      </p:sp>
      <p:sp>
        <p:nvSpPr>
          <p:cNvPr name="TextBox 5" id="5"/>
          <p:cNvSpPr txBox="true"/>
          <p:nvPr/>
        </p:nvSpPr>
        <p:spPr>
          <a:xfrm rot="0">
            <a:off x="1826012" y="1564916"/>
            <a:ext cx="10014281" cy="3639185"/>
          </a:xfrm>
          <a:prstGeom prst="rect">
            <a:avLst/>
          </a:prstGeom>
        </p:spPr>
        <p:txBody>
          <a:bodyPr anchor="t" rtlCol="false" tIns="0" lIns="0" bIns="0" rIns="0">
            <a:spAutoFit/>
          </a:bodyPr>
          <a:lstStyle/>
          <a:p>
            <a:pPr algn="just">
              <a:lnSpc>
                <a:spcPts val="3639"/>
              </a:lnSpc>
            </a:pPr>
          </a:p>
          <a:p>
            <a:pPr algn="just" marL="561337" indent="-280669" lvl="1">
              <a:lnSpc>
                <a:spcPts val="3639"/>
              </a:lnSpc>
              <a:buFont typeface="Arial"/>
              <a:buChar char="•"/>
            </a:pPr>
            <a:r>
              <a:rPr lang="en-US" b="true" sz="2599">
                <a:solidFill>
                  <a:srgbClr val="000000"/>
                </a:solidFill>
                <a:latin typeface="Open Sauce Bold"/>
                <a:ea typeface="Open Sauce Bold"/>
                <a:cs typeface="Open Sauce Bold"/>
                <a:sym typeface="Open Sauce Bold"/>
              </a:rPr>
              <a:t>AI-Generate Health Tips Bot:</a:t>
            </a:r>
            <a:r>
              <a:rPr lang="en-US" sz="2599">
                <a:solidFill>
                  <a:srgbClr val="000000"/>
                </a:solidFill>
                <a:latin typeface="Open Sauce Light"/>
                <a:ea typeface="Open Sauce Light"/>
                <a:cs typeface="Open Sauce Light"/>
                <a:sym typeface="Open Sauce Light"/>
              </a:rPr>
              <a:t> Personalised wellness plans tailored to user data.</a:t>
            </a:r>
          </a:p>
          <a:p>
            <a:pPr algn="just" marL="561337" indent="-280669" lvl="1">
              <a:lnSpc>
                <a:spcPts val="3639"/>
              </a:lnSpc>
              <a:buFont typeface="Arial"/>
              <a:buChar char="•"/>
            </a:pPr>
            <a:r>
              <a:rPr lang="en-US" b="true" sz="2599">
                <a:solidFill>
                  <a:srgbClr val="000000"/>
                </a:solidFill>
                <a:latin typeface="Open Sauce Bold"/>
                <a:ea typeface="Open Sauce Bold"/>
                <a:cs typeface="Open Sauce Bold"/>
                <a:sym typeface="Open Sauce Bold"/>
              </a:rPr>
              <a:t>Telemedicine Access:</a:t>
            </a:r>
            <a:r>
              <a:rPr lang="en-US" sz="2599">
                <a:solidFill>
                  <a:srgbClr val="000000"/>
                </a:solidFill>
                <a:latin typeface="Open Sauce Light"/>
                <a:ea typeface="Open Sauce Light"/>
                <a:cs typeface="Open Sauce Light"/>
                <a:sym typeface="Open Sauce Light"/>
              </a:rPr>
              <a:t> Remote consultations to bridge rural-urban gaps.</a:t>
            </a:r>
          </a:p>
          <a:p>
            <a:pPr algn="just" marL="561337" indent="-280669" lvl="1">
              <a:lnSpc>
                <a:spcPts val="3639"/>
              </a:lnSpc>
              <a:buFont typeface="Arial"/>
              <a:buChar char="•"/>
            </a:pPr>
            <a:r>
              <a:rPr lang="en-US" sz="2599">
                <a:solidFill>
                  <a:srgbClr val="000000"/>
                </a:solidFill>
                <a:latin typeface="Open Sauce Light"/>
                <a:ea typeface="Open Sauce Light"/>
                <a:cs typeface="Open Sauce Light"/>
                <a:sym typeface="Open Sauce Light"/>
              </a:rPr>
              <a:t>H</a:t>
            </a:r>
            <a:r>
              <a:rPr lang="en-US" sz="2599">
                <a:solidFill>
                  <a:srgbClr val="000000"/>
                </a:solidFill>
                <a:latin typeface="Open Sauce Light"/>
                <a:ea typeface="Open Sauce Light"/>
                <a:cs typeface="Open Sauce Light"/>
                <a:sym typeface="Open Sauce Light"/>
              </a:rPr>
              <a:t>ealth Token Economy: Rewards for healthy behaviour, redeemable for benefits.</a:t>
            </a:r>
          </a:p>
          <a:p>
            <a:pPr algn="just">
              <a:lnSpc>
                <a:spcPts val="3639"/>
              </a:lnSpc>
            </a:pPr>
          </a:p>
        </p:txBody>
      </p:sp>
      <p:sp>
        <p:nvSpPr>
          <p:cNvPr name="Freeform 6" id="6"/>
          <p:cNvSpPr/>
          <p:nvPr/>
        </p:nvSpPr>
        <p:spPr>
          <a:xfrm flipH="false" flipV="false" rot="0">
            <a:off x="1028700" y="2379533"/>
            <a:ext cx="430555" cy="430555"/>
          </a:xfrm>
          <a:custGeom>
            <a:avLst/>
            <a:gdLst/>
            <a:ahLst/>
            <a:cxnLst/>
            <a:rect r="r" b="b" t="t" l="l"/>
            <a:pathLst>
              <a:path h="430555" w="430555">
                <a:moveTo>
                  <a:pt x="0" y="0"/>
                </a:moveTo>
                <a:lnTo>
                  <a:pt x="430555" y="0"/>
                </a:lnTo>
                <a:lnTo>
                  <a:pt x="430555" y="430555"/>
                </a:lnTo>
                <a:lnTo>
                  <a:pt x="0" y="43055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727308" y="1093849"/>
            <a:ext cx="1063985" cy="1037385"/>
          </a:xfrm>
          <a:custGeom>
            <a:avLst/>
            <a:gdLst/>
            <a:ahLst/>
            <a:cxnLst/>
            <a:rect r="r" b="b" t="t" l="l"/>
            <a:pathLst>
              <a:path h="1037385" w="1063985">
                <a:moveTo>
                  <a:pt x="0" y="0"/>
                </a:moveTo>
                <a:lnTo>
                  <a:pt x="1063984" y="0"/>
                </a:lnTo>
                <a:lnTo>
                  <a:pt x="1063984" y="1037385"/>
                </a:lnTo>
                <a:lnTo>
                  <a:pt x="0" y="1037385"/>
                </a:lnTo>
                <a:lnTo>
                  <a:pt x="0" y="0"/>
                </a:lnTo>
                <a:close/>
              </a:path>
            </a:pathLst>
          </a:custGeom>
          <a:blipFill>
            <a:blip r:embed="rId7"/>
            <a:stretch>
              <a:fillRect l="0" t="0" r="0" b="0"/>
            </a:stretch>
          </a:blipFill>
        </p:spPr>
      </p:sp>
      <p:sp>
        <p:nvSpPr>
          <p:cNvPr name="Freeform 8" id="8"/>
          <p:cNvSpPr/>
          <p:nvPr/>
        </p:nvSpPr>
        <p:spPr>
          <a:xfrm flipH="false" flipV="false" rot="0">
            <a:off x="15330435" y="84769"/>
            <a:ext cx="1083693" cy="1203761"/>
          </a:xfrm>
          <a:custGeom>
            <a:avLst/>
            <a:gdLst/>
            <a:ahLst/>
            <a:cxnLst/>
            <a:rect r="r" b="b" t="t" l="l"/>
            <a:pathLst>
              <a:path h="1203761" w="1083693">
                <a:moveTo>
                  <a:pt x="0" y="0"/>
                </a:moveTo>
                <a:lnTo>
                  <a:pt x="1083692" y="0"/>
                </a:lnTo>
                <a:lnTo>
                  <a:pt x="1083692" y="1203760"/>
                </a:lnTo>
                <a:lnTo>
                  <a:pt x="0" y="1203760"/>
                </a:lnTo>
                <a:lnTo>
                  <a:pt x="0" y="0"/>
                </a:lnTo>
                <a:close/>
              </a:path>
            </a:pathLst>
          </a:custGeom>
          <a:blipFill>
            <a:blip r:embed="rId8"/>
            <a:stretch>
              <a:fillRect l="0" t="0" r="0" b="0"/>
            </a:stretch>
          </a:blipFill>
        </p:spPr>
      </p:sp>
      <p:sp>
        <p:nvSpPr>
          <p:cNvPr name="Freeform 9" id="9"/>
          <p:cNvSpPr/>
          <p:nvPr/>
        </p:nvSpPr>
        <p:spPr>
          <a:xfrm flipH="false" flipV="false" rot="0">
            <a:off x="13459818" y="1785428"/>
            <a:ext cx="1291531" cy="1188209"/>
          </a:xfrm>
          <a:custGeom>
            <a:avLst/>
            <a:gdLst/>
            <a:ahLst/>
            <a:cxnLst/>
            <a:rect r="r" b="b" t="t" l="l"/>
            <a:pathLst>
              <a:path h="1188209" w="1291531">
                <a:moveTo>
                  <a:pt x="0" y="0"/>
                </a:moveTo>
                <a:lnTo>
                  <a:pt x="1291531" y="0"/>
                </a:lnTo>
                <a:lnTo>
                  <a:pt x="1291531" y="1188209"/>
                </a:lnTo>
                <a:lnTo>
                  <a:pt x="0" y="1188209"/>
                </a:lnTo>
                <a:lnTo>
                  <a:pt x="0" y="0"/>
                </a:lnTo>
                <a:close/>
              </a:path>
            </a:pathLst>
          </a:custGeom>
          <a:blipFill>
            <a:blip r:embed="rId9"/>
            <a:stretch>
              <a:fillRect l="0" t="0" r="0" b="0"/>
            </a:stretch>
          </a:blipFill>
        </p:spPr>
      </p:sp>
      <p:sp>
        <p:nvSpPr>
          <p:cNvPr name="Freeform 10" id="10"/>
          <p:cNvSpPr/>
          <p:nvPr/>
        </p:nvSpPr>
        <p:spPr>
          <a:xfrm flipH="false" flipV="false" rot="0">
            <a:off x="12980059" y="365323"/>
            <a:ext cx="1450254" cy="1247218"/>
          </a:xfrm>
          <a:custGeom>
            <a:avLst/>
            <a:gdLst/>
            <a:ahLst/>
            <a:cxnLst/>
            <a:rect r="r" b="b" t="t" l="l"/>
            <a:pathLst>
              <a:path h="1247218" w="1450254">
                <a:moveTo>
                  <a:pt x="0" y="0"/>
                </a:moveTo>
                <a:lnTo>
                  <a:pt x="1450254" y="0"/>
                </a:lnTo>
                <a:lnTo>
                  <a:pt x="1450254" y="1247218"/>
                </a:lnTo>
                <a:lnTo>
                  <a:pt x="0" y="1247218"/>
                </a:lnTo>
                <a:lnTo>
                  <a:pt x="0" y="0"/>
                </a:lnTo>
                <a:close/>
              </a:path>
            </a:pathLst>
          </a:custGeom>
          <a:blipFill>
            <a:blip r:embed="rId10"/>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824780" y="344863"/>
            <a:ext cx="7121836" cy="1034751"/>
          </a:xfrm>
          <a:prstGeom prst="rect">
            <a:avLst/>
          </a:prstGeom>
        </p:spPr>
        <p:txBody>
          <a:bodyPr anchor="t" rtlCol="false" tIns="0" lIns="0" bIns="0" rIns="0">
            <a:spAutoFit/>
          </a:bodyPr>
          <a:lstStyle/>
          <a:p>
            <a:pPr algn="ctr">
              <a:lnSpc>
                <a:spcPts val="7407"/>
              </a:lnSpc>
            </a:pPr>
            <a:r>
              <a:rPr lang="en-US" b="true" sz="6922">
                <a:solidFill>
                  <a:srgbClr val="000000"/>
                </a:solidFill>
                <a:latin typeface="Poppins Bold"/>
                <a:ea typeface="Poppins Bold"/>
                <a:cs typeface="Poppins Bold"/>
                <a:sym typeface="Poppins Bold"/>
              </a:rPr>
              <a:t>FEATURES</a:t>
            </a:r>
          </a:p>
        </p:txBody>
      </p:sp>
      <p:sp>
        <p:nvSpPr>
          <p:cNvPr name="Freeform 3" id="3"/>
          <p:cNvSpPr/>
          <p:nvPr/>
        </p:nvSpPr>
        <p:spPr>
          <a:xfrm flipH="false" flipV="false" rot="0">
            <a:off x="15125417" y="0"/>
            <a:ext cx="3000325" cy="3332747"/>
          </a:xfrm>
          <a:custGeom>
            <a:avLst/>
            <a:gdLst/>
            <a:ahLst/>
            <a:cxnLst/>
            <a:rect r="r" b="b" t="t" l="l"/>
            <a:pathLst>
              <a:path h="3332747" w="3000325">
                <a:moveTo>
                  <a:pt x="0" y="0"/>
                </a:moveTo>
                <a:lnTo>
                  <a:pt x="3000325" y="0"/>
                </a:lnTo>
                <a:lnTo>
                  <a:pt x="3000325" y="3332747"/>
                </a:lnTo>
                <a:lnTo>
                  <a:pt x="0" y="3332747"/>
                </a:lnTo>
                <a:lnTo>
                  <a:pt x="0" y="0"/>
                </a:lnTo>
                <a:close/>
              </a:path>
            </a:pathLst>
          </a:custGeom>
          <a:blipFill>
            <a:blip r:embed="rId2"/>
            <a:stretch>
              <a:fillRect l="0" t="0" r="0" b="0"/>
            </a:stretch>
          </a:blipFill>
        </p:spPr>
      </p:sp>
      <p:sp>
        <p:nvSpPr>
          <p:cNvPr name="Freeform 4" id="4"/>
          <p:cNvSpPr/>
          <p:nvPr/>
        </p:nvSpPr>
        <p:spPr>
          <a:xfrm flipH="false" flipV="false" rot="0">
            <a:off x="749914" y="-789152"/>
            <a:ext cx="4017939" cy="3696504"/>
          </a:xfrm>
          <a:custGeom>
            <a:avLst/>
            <a:gdLst/>
            <a:ahLst/>
            <a:cxnLst/>
            <a:rect r="r" b="b" t="t" l="l"/>
            <a:pathLst>
              <a:path h="3696504" w="4017939">
                <a:moveTo>
                  <a:pt x="0" y="0"/>
                </a:moveTo>
                <a:lnTo>
                  <a:pt x="4017939" y="0"/>
                </a:lnTo>
                <a:lnTo>
                  <a:pt x="4017939" y="3696504"/>
                </a:lnTo>
                <a:lnTo>
                  <a:pt x="0" y="3696504"/>
                </a:lnTo>
                <a:lnTo>
                  <a:pt x="0" y="0"/>
                </a:lnTo>
                <a:close/>
              </a:path>
            </a:pathLst>
          </a:custGeom>
          <a:blipFill>
            <a:blip r:embed="rId3"/>
            <a:stretch>
              <a:fillRect l="0" t="0" r="0" b="0"/>
            </a:stretch>
          </a:blipFill>
        </p:spPr>
      </p:sp>
      <p:sp>
        <p:nvSpPr>
          <p:cNvPr name="TextBox 5" id="5"/>
          <p:cNvSpPr txBox="true"/>
          <p:nvPr/>
        </p:nvSpPr>
        <p:spPr>
          <a:xfrm rot="0">
            <a:off x="1028700" y="2850202"/>
            <a:ext cx="16228582" cy="4172964"/>
          </a:xfrm>
          <a:prstGeom prst="rect">
            <a:avLst/>
          </a:prstGeom>
        </p:spPr>
        <p:txBody>
          <a:bodyPr anchor="t" rtlCol="false" tIns="0" lIns="0" bIns="0" rIns="0">
            <a:spAutoFit/>
          </a:bodyPr>
          <a:lstStyle/>
          <a:p>
            <a:pPr algn="just">
              <a:lnSpc>
                <a:spcPts val="4144"/>
              </a:lnSpc>
            </a:pPr>
          </a:p>
          <a:p>
            <a:pPr algn="just" marL="639082" indent="-319541" lvl="1">
              <a:lnSpc>
                <a:spcPts val="4144"/>
              </a:lnSpc>
              <a:buFont typeface="Arial"/>
              <a:buChar char="•"/>
            </a:pPr>
            <a:r>
              <a:rPr lang="en-US" b="true" sz="2960">
                <a:solidFill>
                  <a:srgbClr val="000000"/>
                </a:solidFill>
                <a:latin typeface="Open Sauce Bold"/>
                <a:ea typeface="Open Sauce Bold"/>
                <a:cs typeface="Open Sauce Bold"/>
                <a:sym typeface="Open Sauce Bold"/>
              </a:rPr>
              <a:t>AI-Generated Health Tips Bots:</a:t>
            </a:r>
            <a:r>
              <a:rPr lang="en-US" sz="2960">
                <a:solidFill>
                  <a:srgbClr val="000000"/>
                </a:solidFill>
                <a:latin typeface="Open Sauce"/>
                <a:ea typeface="Open Sauce"/>
                <a:cs typeface="Open Sauce"/>
                <a:sym typeface="Open Sauce"/>
              </a:rPr>
              <a:t> Personalised health plans that adapt dynamically based on user data (e.g., sleep, activity, heart rate).</a:t>
            </a:r>
          </a:p>
          <a:p>
            <a:pPr algn="just" marL="639082" indent="-319541" lvl="1">
              <a:lnSpc>
                <a:spcPts val="4144"/>
              </a:lnSpc>
              <a:buFont typeface="Arial"/>
              <a:buChar char="•"/>
            </a:pPr>
            <a:r>
              <a:rPr lang="en-US" b="true" sz="2960">
                <a:solidFill>
                  <a:srgbClr val="000000"/>
                </a:solidFill>
                <a:latin typeface="Open Sauce Bold"/>
                <a:ea typeface="Open Sauce Bold"/>
                <a:cs typeface="Open Sauce Bold"/>
                <a:sym typeface="Open Sauce Bold"/>
              </a:rPr>
              <a:t>Telemedicine Access:</a:t>
            </a:r>
            <a:r>
              <a:rPr lang="en-US" sz="2960">
                <a:solidFill>
                  <a:srgbClr val="000000"/>
                </a:solidFill>
                <a:latin typeface="Open Sauce"/>
                <a:ea typeface="Open Sauce"/>
                <a:cs typeface="Open Sauce"/>
                <a:sym typeface="Open Sauce"/>
              </a:rPr>
              <a:t> Remote consultations enable users in rural areas to consult doctors without long travel times.</a:t>
            </a:r>
          </a:p>
          <a:p>
            <a:pPr algn="just" marL="639082" indent="-319541" lvl="1">
              <a:lnSpc>
                <a:spcPts val="4144"/>
              </a:lnSpc>
              <a:buFont typeface="Arial"/>
              <a:buChar char="•"/>
            </a:pPr>
            <a:r>
              <a:rPr lang="en-US" b="true" sz="2960">
                <a:solidFill>
                  <a:srgbClr val="000000"/>
                </a:solidFill>
                <a:latin typeface="Open Sauce Bold"/>
                <a:ea typeface="Open Sauce Bold"/>
                <a:cs typeface="Open Sauce Bold"/>
                <a:sym typeface="Open Sauce Bold"/>
              </a:rPr>
              <a:t>Doctor-Patient Communication:</a:t>
            </a:r>
            <a:r>
              <a:rPr lang="en-US" sz="2960">
                <a:solidFill>
                  <a:srgbClr val="000000"/>
                </a:solidFill>
                <a:latin typeface="Open Sauce"/>
                <a:ea typeface="Open Sauce"/>
                <a:cs typeface="Open Sauce"/>
                <a:sym typeface="Open Sauce"/>
              </a:rPr>
              <a:t> Ongoing communication with doctors for follow-ups and real-time health alerts.</a:t>
            </a:r>
          </a:p>
          <a:p>
            <a:pPr algn="just">
              <a:lnSpc>
                <a:spcPts val="4144"/>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824780" y="344863"/>
            <a:ext cx="7121836" cy="1974260"/>
          </a:xfrm>
          <a:prstGeom prst="rect">
            <a:avLst/>
          </a:prstGeom>
        </p:spPr>
        <p:txBody>
          <a:bodyPr anchor="t" rtlCol="false" tIns="0" lIns="0" bIns="0" rIns="0">
            <a:spAutoFit/>
          </a:bodyPr>
          <a:lstStyle/>
          <a:p>
            <a:pPr algn="ctr">
              <a:lnSpc>
                <a:spcPts val="7407"/>
              </a:lnSpc>
            </a:pPr>
            <a:r>
              <a:rPr lang="en-US" b="true" sz="6922">
                <a:solidFill>
                  <a:srgbClr val="000000"/>
                </a:solidFill>
                <a:latin typeface="Poppins Bold"/>
                <a:ea typeface="Poppins Bold"/>
                <a:cs typeface="Poppins Bold"/>
                <a:sym typeface="Poppins Bold"/>
              </a:rPr>
              <a:t>BUSINESS OPPORTUNITY</a:t>
            </a:r>
          </a:p>
        </p:txBody>
      </p:sp>
      <p:sp>
        <p:nvSpPr>
          <p:cNvPr name="Freeform 3" id="3"/>
          <p:cNvSpPr/>
          <p:nvPr/>
        </p:nvSpPr>
        <p:spPr>
          <a:xfrm flipH="false" flipV="false" rot="0">
            <a:off x="15125417" y="0"/>
            <a:ext cx="3000325" cy="3332747"/>
          </a:xfrm>
          <a:custGeom>
            <a:avLst/>
            <a:gdLst/>
            <a:ahLst/>
            <a:cxnLst/>
            <a:rect r="r" b="b" t="t" l="l"/>
            <a:pathLst>
              <a:path h="3332747" w="3000325">
                <a:moveTo>
                  <a:pt x="0" y="0"/>
                </a:moveTo>
                <a:lnTo>
                  <a:pt x="3000325" y="0"/>
                </a:lnTo>
                <a:lnTo>
                  <a:pt x="3000325" y="3332747"/>
                </a:lnTo>
                <a:lnTo>
                  <a:pt x="0" y="3332747"/>
                </a:lnTo>
                <a:lnTo>
                  <a:pt x="0" y="0"/>
                </a:lnTo>
                <a:close/>
              </a:path>
            </a:pathLst>
          </a:custGeom>
          <a:blipFill>
            <a:blip r:embed="rId2"/>
            <a:stretch>
              <a:fillRect l="0" t="0" r="0" b="0"/>
            </a:stretch>
          </a:blipFill>
        </p:spPr>
      </p:sp>
      <p:sp>
        <p:nvSpPr>
          <p:cNvPr name="Freeform 4" id="4"/>
          <p:cNvSpPr/>
          <p:nvPr/>
        </p:nvSpPr>
        <p:spPr>
          <a:xfrm flipH="false" flipV="false" rot="0">
            <a:off x="749914" y="-789152"/>
            <a:ext cx="4017939" cy="3696504"/>
          </a:xfrm>
          <a:custGeom>
            <a:avLst/>
            <a:gdLst/>
            <a:ahLst/>
            <a:cxnLst/>
            <a:rect r="r" b="b" t="t" l="l"/>
            <a:pathLst>
              <a:path h="3696504" w="4017939">
                <a:moveTo>
                  <a:pt x="0" y="0"/>
                </a:moveTo>
                <a:lnTo>
                  <a:pt x="4017939" y="0"/>
                </a:lnTo>
                <a:lnTo>
                  <a:pt x="4017939" y="3696504"/>
                </a:lnTo>
                <a:lnTo>
                  <a:pt x="0" y="3696504"/>
                </a:lnTo>
                <a:lnTo>
                  <a:pt x="0" y="0"/>
                </a:lnTo>
                <a:close/>
              </a:path>
            </a:pathLst>
          </a:custGeom>
          <a:blipFill>
            <a:blip r:embed="rId3"/>
            <a:stretch>
              <a:fillRect l="0" t="0" r="0" b="0"/>
            </a:stretch>
          </a:blipFill>
        </p:spPr>
      </p:sp>
      <p:sp>
        <p:nvSpPr>
          <p:cNvPr name="TextBox 5" id="5"/>
          <p:cNvSpPr txBox="true"/>
          <p:nvPr/>
        </p:nvSpPr>
        <p:spPr>
          <a:xfrm rot="0">
            <a:off x="749914" y="4416637"/>
            <a:ext cx="16228582" cy="4696839"/>
          </a:xfrm>
          <a:prstGeom prst="rect">
            <a:avLst/>
          </a:prstGeom>
        </p:spPr>
        <p:txBody>
          <a:bodyPr anchor="t" rtlCol="false" tIns="0" lIns="0" bIns="0" rIns="0">
            <a:spAutoFit/>
          </a:bodyPr>
          <a:lstStyle/>
          <a:p>
            <a:pPr algn="just" marL="639082" indent="-319541" lvl="1">
              <a:lnSpc>
                <a:spcPts val="4144"/>
              </a:lnSpc>
              <a:buFont typeface="Arial"/>
              <a:buChar char="•"/>
            </a:pPr>
            <a:r>
              <a:rPr lang="en-US" b="true" sz="2960">
                <a:solidFill>
                  <a:srgbClr val="000000"/>
                </a:solidFill>
                <a:latin typeface="Open Sauce Bold"/>
                <a:ea typeface="Open Sauce Bold"/>
                <a:cs typeface="Open Sauce Bold"/>
                <a:sym typeface="Open Sauce Bold"/>
              </a:rPr>
              <a:t>Market Size:</a:t>
            </a:r>
            <a:r>
              <a:rPr lang="en-US" sz="2960">
                <a:solidFill>
                  <a:srgbClr val="000000"/>
                </a:solidFill>
                <a:latin typeface="Open Sauce"/>
                <a:ea typeface="Open Sauce"/>
                <a:cs typeface="Open Sauce"/>
                <a:sym typeface="Open Sauce"/>
              </a:rPr>
              <a:t> Bangladesh's healthcare market is expected to reach USD 10 billion by 2025, with a growing demand for digital health solutions.</a:t>
            </a:r>
          </a:p>
          <a:p>
            <a:pPr algn="just" marL="639082" indent="-319541" lvl="1">
              <a:lnSpc>
                <a:spcPts val="4144"/>
              </a:lnSpc>
              <a:buFont typeface="Arial"/>
              <a:buChar char="•"/>
            </a:pPr>
            <a:r>
              <a:rPr lang="en-US" b="true" sz="2960">
                <a:solidFill>
                  <a:srgbClr val="000000"/>
                </a:solidFill>
                <a:latin typeface="Open Sauce Bold"/>
                <a:ea typeface="Open Sauce Bold"/>
                <a:cs typeface="Open Sauce Bold"/>
                <a:sym typeface="Open Sauce Bold"/>
              </a:rPr>
              <a:t>R</a:t>
            </a:r>
            <a:r>
              <a:rPr lang="en-US" b="true" sz="2960">
                <a:solidFill>
                  <a:srgbClr val="000000"/>
                </a:solidFill>
                <a:latin typeface="Open Sauce Bold"/>
                <a:ea typeface="Open Sauce Bold"/>
                <a:cs typeface="Open Sauce Bold"/>
                <a:sym typeface="Open Sauce Bold"/>
              </a:rPr>
              <a:t>evenue Model: </a:t>
            </a:r>
            <a:r>
              <a:rPr lang="en-US" sz="2960">
                <a:solidFill>
                  <a:srgbClr val="000000"/>
                </a:solidFill>
                <a:latin typeface="Open Sauce"/>
                <a:ea typeface="Open Sauce"/>
                <a:cs typeface="Open Sauce"/>
                <a:sym typeface="Open Sauce"/>
              </a:rPr>
              <a:t>Subscription fees from healthcare institutions, AI solution licensing, consulting and audits, partnerships with NGOs and government.</a:t>
            </a:r>
          </a:p>
          <a:p>
            <a:pPr algn="just" marL="639082" indent="-319541" lvl="1">
              <a:lnSpc>
                <a:spcPts val="4144"/>
              </a:lnSpc>
              <a:buFont typeface="Arial"/>
              <a:buChar char="•"/>
            </a:pPr>
            <a:r>
              <a:rPr lang="en-US" b="true" sz="2960">
                <a:solidFill>
                  <a:srgbClr val="000000"/>
                </a:solidFill>
                <a:latin typeface="Open Sauce Bold"/>
                <a:ea typeface="Open Sauce Bold"/>
                <a:cs typeface="Open Sauce Bold"/>
                <a:sym typeface="Open Sauce Bold"/>
              </a:rPr>
              <a:t>Competitive Advantage:</a:t>
            </a:r>
            <a:r>
              <a:rPr lang="en-US" sz="2960">
                <a:solidFill>
                  <a:srgbClr val="000000"/>
                </a:solidFill>
                <a:latin typeface="Open Sauce"/>
                <a:ea typeface="Open Sauce"/>
                <a:cs typeface="Open Sauce"/>
                <a:sym typeface="Open Sauce"/>
              </a:rPr>
              <a:t> Localized expertise, AI and blockchain integration, tailored for Bangladesh's healthcare challenges.</a:t>
            </a:r>
          </a:p>
          <a:p>
            <a:pPr algn="just" marL="639082" indent="-319541" lvl="1">
              <a:lnSpc>
                <a:spcPts val="4144"/>
              </a:lnSpc>
              <a:buFont typeface="Arial"/>
              <a:buChar char="•"/>
            </a:pPr>
            <a:r>
              <a:rPr lang="en-US" b="true" sz="2960">
                <a:solidFill>
                  <a:srgbClr val="000000"/>
                </a:solidFill>
                <a:latin typeface="Open Sauce Bold"/>
                <a:ea typeface="Open Sauce Bold"/>
                <a:cs typeface="Open Sauce Bold"/>
                <a:sym typeface="Open Sauce Bold"/>
              </a:rPr>
              <a:t>Growth Potential:</a:t>
            </a:r>
            <a:r>
              <a:rPr lang="en-US" sz="2960">
                <a:solidFill>
                  <a:srgbClr val="000000"/>
                </a:solidFill>
                <a:latin typeface="Open Sauce"/>
                <a:ea typeface="Open Sauce"/>
                <a:cs typeface="Open Sauce"/>
                <a:sym typeface="Open Sauce"/>
              </a:rPr>
              <a:t> Scalable model for both urban and rural areas, with potential expansion into South Asia.</a:t>
            </a:r>
          </a:p>
          <a:p>
            <a:pPr algn="just">
              <a:lnSpc>
                <a:spcPts val="4144"/>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529813">
            <a:off x="-6950341" y="2049153"/>
            <a:ext cx="12560643" cy="10231215"/>
          </a:xfrm>
          <a:custGeom>
            <a:avLst/>
            <a:gdLst/>
            <a:ahLst/>
            <a:cxnLst/>
            <a:rect r="r" b="b" t="t" l="l"/>
            <a:pathLst>
              <a:path h="10231215" w="12560643">
                <a:moveTo>
                  <a:pt x="0" y="0"/>
                </a:moveTo>
                <a:lnTo>
                  <a:pt x="12560643" y="0"/>
                </a:lnTo>
                <a:lnTo>
                  <a:pt x="12560643" y="10231215"/>
                </a:lnTo>
                <a:lnTo>
                  <a:pt x="0" y="102312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987135" y="671225"/>
            <a:ext cx="10114825" cy="1499198"/>
          </a:xfrm>
          <a:prstGeom prst="rect">
            <a:avLst/>
          </a:prstGeom>
        </p:spPr>
        <p:txBody>
          <a:bodyPr anchor="t" rtlCol="false" tIns="0" lIns="0" bIns="0" rIns="0">
            <a:spAutoFit/>
          </a:bodyPr>
          <a:lstStyle/>
          <a:p>
            <a:pPr algn="just">
              <a:lnSpc>
                <a:spcPts val="10738"/>
              </a:lnSpc>
            </a:pPr>
            <a:r>
              <a:rPr lang="en-US" b="true" sz="10036">
                <a:solidFill>
                  <a:srgbClr val="000000"/>
                </a:solidFill>
                <a:latin typeface="Poppins Bold"/>
                <a:ea typeface="Poppins Bold"/>
                <a:cs typeface="Poppins Bold"/>
                <a:sym typeface="Poppins Bold"/>
              </a:rPr>
              <a:t>IMPACT GOALS</a:t>
            </a:r>
          </a:p>
        </p:txBody>
      </p:sp>
      <p:sp>
        <p:nvSpPr>
          <p:cNvPr name="TextBox 4" id="4"/>
          <p:cNvSpPr txBox="true"/>
          <p:nvPr/>
        </p:nvSpPr>
        <p:spPr>
          <a:xfrm rot="0">
            <a:off x="5613858" y="3314791"/>
            <a:ext cx="11864747" cy="5330518"/>
          </a:xfrm>
          <a:prstGeom prst="rect">
            <a:avLst/>
          </a:prstGeom>
        </p:spPr>
        <p:txBody>
          <a:bodyPr anchor="t" rtlCol="false" tIns="0" lIns="0" bIns="0" rIns="0">
            <a:spAutoFit/>
          </a:bodyPr>
          <a:lstStyle/>
          <a:p>
            <a:pPr algn="just" marL="596334" indent="-298167" lvl="1">
              <a:lnSpc>
                <a:spcPts val="3866"/>
              </a:lnSpc>
              <a:buFont typeface="Arial"/>
              <a:buChar char="•"/>
            </a:pPr>
            <a:r>
              <a:rPr lang="en-US" b="true" sz="2762">
                <a:solidFill>
                  <a:srgbClr val="000000"/>
                </a:solidFill>
                <a:latin typeface="Open Sauce Bold"/>
                <a:ea typeface="Open Sauce Bold"/>
                <a:cs typeface="Open Sauce Bold"/>
                <a:sym typeface="Open Sauce Bold"/>
              </a:rPr>
              <a:t>Improve Healthcare Access:</a:t>
            </a:r>
            <a:r>
              <a:rPr lang="en-US" sz="2762">
                <a:solidFill>
                  <a:srgbClr val="000000"/>
                </a:solidFill>
                <a:latin typeface="Open Sauce"/>
                <a:ea typeface="Open Sauce"/>
                <a:cs typeface="Open Sauce"/>
                <a:sym typeface="Open Sauce"/>
              </a:rPr>
              <a:t> Expand healthcare services to underserved rural communities.</a:t>
            </a:r>
          </a:p>
          <a:p>
            <a:pPr algn="just" marL="596334" indent="-298167" lvl="1">
              <a:lnSpc>
                <a:spcPts val="3866"/>
              </a:lnSpc>
              <a:buFont typeface="Arial"/>
              <a:buChar char="•"/>
            </a:pPr>
            <a:r>
              <a:rPr lang="en-US" b="true" sz="2762">
                <a:solidFill>
                  <a:srgbClr val="000000"/>
                </a:solidFill>
                <a:latin typeface="Open Sauce Bold"/>
                <a:ea typeface="Open Sauce Bold"/>
                <a:cs typeface="Open Sauce Bold"/>
                <a:sym typeface="Open Sauce Bold"/>
              </a:rPr>
              <a:t>Reduce Overcrowding in Urban Hospitals:</a:t>
            </a:r>
            <a:r>
              <a:rPr lang="en-US" sz="2762">
                <a:solidFill>
                  <a:srgbClr val="000000"/>
                </a:solidFill>
                <a:latin typeface="Open Sauce"/>
                <a:ea typeface="Open Sauce"/>
                <a:cs typeface="Open Sauce"/>
                <a:sym typeface="Open Sauce"/>
              </a:rPr>
              <a:t> Provide urban residents with AI-driven, personalized healthcare management solutions.</a:t>
            </a:r>
          </a:p>
          <a:p>
            <a:pPr algn="just" marL="596334" indent="-298167" lvl="1">
              <a:lnSpc>
                <a:spcPts val="3866"/>
              </a:lnSpc>
              <a:buFont typeface="Arial"/>
              <a:buChar char="•"/>
            </a:pPr>
            <a:r>
              <a:rPr lang="en-US" b="true" sz="2762">
                <a:solidFill>
                  <a:srgbClr val="000000"/>
                </a:solidFill>
                <a:latin typeface="Open Sauce Bold"/>
                <a:ea typeface="Open Sauce Bold"/>
                <a:cs typeface="Open Sauce Bold"/>
                <a:sym typeface="Open Sauce Bold"/>
              </a:rPr>
              <a:t>Promote Preventive Healthcare:</a:t>
            </a:r>
            <a:r>
              <a:rPr lang="en-US" sz="2762">
                <a:solidFill>
                  <a:srgbClr val="000000"/>
                </a:solidFill>
                <a:latin typeface="Open Sauce"/>
                <a:ea typeface="Open Sauce"/>
                <a:cs typeface="Open Sauce"/>
                <a:sym typeface="Open Sauce"/>
              </a:rPr>
              <a:t> </a:t>
            </a:r>
            <a:r>
              <a:rPr lang="en-US" sz="2762">
                <a:solidFill>
                  <a:srgbClr val="000000"/>
                </a:solidFill>
                <a:latin typeface="Open Sauce"/>
                <a:ea typeface="Open Sauce"/>
                <a:cs typeface="Open Sauce"/>
                <a:sym typeface="Open Sauce"/>
              </a:rPr>
              <a:t>Educate the population on the importance of preventive care, healthy lifestyles, and early diagnosis.</a:t>
            </a:r>
          </a:p>
          <a:p>
            <a:pPr algn="just" marL="596334" indent="-298167" lvl="1">
              <a:lnSpc>
                <a:spcPts val="3866"/>
              </a:lnSpc>
              <a:buFont typeface="Arial"/>
              <a:buChar char="•"/>
            </a:pPr>
            <a:r>
              <a:rPr lang="en-US" sz="2762">
                <a:solidFill>
                  <a:srgbClr val="000000"/>
                </a:solidFill>
                <a:latin typeface="Open Sauce"/>
                <a:ea typeface="Open Sauce"/>
                <a:cs typeface="Open Sauce"/>
                <a:sym typeface="Open Sauce"/>
              </a:rPr>
              <a:t>Enhance Health Data Security: Ensure privacy and security for users' health data with blockchain technology.</a:t>
            </a:r>
          </a:p>
          <a:p>
            <a:pPr algn="just">
              <a:lnSpc>
                <a:spcPts val="3866"/>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255A3"/>
        </a:solidFill>
      </p:bgPr>
    </p:bg>
    <p:spTree>
      <p:nvGrpSpPr>
        <p:cNvPr id="1" name=""/>
        <p:cNvGrpSpPr/>
        <p:nvPr/>
      </p:nvGrpSpPr>
      <p:grpSpPr>
        <a:xfrm>
          <a:off x="0" y="0"/>
          <a:ext cx="0" cy="0"/>
          <a:chOff x="0" y="0"/>
          <a:chExt cx="0" cy="0"/>
        </a:xfrm>
      </p:grpSpPr>
      <p:sp>
        <p:nvSpPr>
          <p:cNvPr name="TextBox 2" id="2"/>
          <p:cNvSpPr txBox="true"/>
          <p:nvPr/>
        </p:nvSpPr>
        <p:spPr>
          <a:xfrm rot="0">
            <a:off x="4767853" y="4406767"/>
            <a:ext cx="8752294" cy="1499198"/>
          </a:xfrm>
          <a:prstGeom prst="rect">
            <a:avLst/>
          </a:prstGeom>
        </p:spPr>
        <p:txBody>
          <a:bodyPr anchor="t" rtlCol="false" tIns="0" lIns="0" bIns="0" rIns="0">
            <a:spAutoFit/>
          </a:bodyPr>
          <a:lstStyle/>
          <a:p>
            <a:pPr algn="ctr">
              <a:lnSpc>
                <a:spcPts val="10738"/>
              </a:lnSpc>
            </a:pPr>
            <a:r>
              <a:rPr lang="en-US" b="true" sz="10036">
                <a:solidFill>
                  <a:srgbClr val="FFFFFF"/>
                </a:solidFill>
                <a:latin typeface="Poppins Bold"/>
                <a:ea typeface="Poppins Bold"/>
                <a:cs typeface="Poppins Bold"/>
                <a:sym typeface="Poppins Bold"/>
              </a:rPr>
              <a:t>THANK YOU</a:t>
            </a:r>
          </a:p>
        </p:txBody>
      </p:sp>
      <p:sp>
        <p:nvSpPr>
          <p:cNvPr name="Freeform 3" id="3"/>
          <p:cNvSpPr/>
          <p:nvPr/>
        </p:nvSpPr>
        <p:spPr>
          <a:xfrm flipH="false" flipV="false" rot="0">
            <a:off x="12823015" y="7376803"/>
            <a:ext cx="3737334" cy="3643901"/>
          </a:xfrm>
          <a:custGeom>
            <a:avLst/>
            <a:gdLst/>
            <a:ahLst/>
            <a:cxnLst/>
            <a:rect r="r" b="b" t="t" l="l"/>
            <a:pathLst>
              <a:path h="3643901" w="3737334">
                <a:moveTo>
                  <a:pt x="0" y="0"/>
                </a:moveTo>
                <a:lnTo>
                  <a:pt x="3737334" y="0"/>
                </a:lnTo>
                <a:lnTo>
                  <a:pt x="3737334" y="3643901"/>
                </a:lnTo>
                <a:lnTo>
                  <a:pt x="0" y="3643901"/>
                </a:lnTo>
                <a:lnTo>
                  <a:pt x="0" y="0"/>
                </a:lnTo>
                <a:close/>
              </a:path>
            </a:pathLst>
          </a:custGeom>
          <a:blipFill>
            <a:blip r:embed="rId2"/>
            <a:stretch>
              <a:fillRect l="0" t="0" r="0" b="0"/>
            </a:stretch>
          </a:blipFill>
        </p:spPr>
      </p:sp>
      <p:sp>
        <p:nvSpPr>
          <p:cNvPr name="Freeform 4" id="4"/>
          <p:cNvSpPr/>
          <p:nvPr/>
        </p:nvSpPr>
        <p:spPr>
          <a:xfrm flipH="false" flipV="false" rot="0">
            <a:off x="14691682" y="530193"/>
            <a:ext cx="4206160" cy="4672183"/>
          </a:xfrm>
          <a:custGeom>
            <a:avLst/>
            <a:gdLst/>
            <a:ahLst/>
            <a:cxnLst/>
            <a:rect r="r" b="b" t="t" l="l"/>
            <a:pathLst>
              <a:path h="4672183" w="4206160">
                <a:moveTo>
                  <a:pt x="0" y="0"/>
                </a:moveTo>
                <a:lnTo>
                  <a:pt x="4206160" y="0"/>
                </a:lnTo>
                <a:lnTo>
                  <a:pt x="4206160" y="4672183"/>
                </a:lnTo>
                <a:lnTo>
                  <a:pt x="0" y="4672183"/>
                </a:lnTo>
                <a:lnTo>
                  <a:pt x="0" y="0"/>
                </a:lnTo>
                <a:close/>
              </a:path>
            </a:pathLst>
          </a:custGeom>
          <a:blipFill>
            <a:blip r:embed="rId3"/>
            <a:stretch>
              <a:fillRect l="0" t="0" r="0" b="0"/>
            </a:stretch>
          </a:blipFill>
        </p:spPr>
      </p:sp>
      <p:sp>
        <p:nvSpPr>
          <p:cNvPr name="Freeform 5" id="5"/>
          <p:cNvSpPr/>
          <p:nvPr/>
        </p:nvSpPr>
        <p:spPr>
          <a:xfrm flipH="false" flipV="false" rot="0">
            <a:off x="749914" y="-789152"/>
            <a:ext cx="4017939" cy="3696504"/>
          </a:xfrm>
          <a:custGeom>
            <a:avLst/>
            <a:gdLst/>
            <a:ahLst/>
            <a:cxnLst/>
            <a:rect r="r" b="b" t="t" l="l"/>
            <a:pathLst>
              <a:path h="3696504" w="4017939">
                <a:moveTo>
                  <a:pt x="0" y="0"/>
                </a:moveTo>
                <a:lnTo>
                  <a:pt x="4017939" y="0"/>
                </a:lnTo>
                <a:lnTo>
                  <a:pt x="4017939" y="3696504"/>
                </a:lnTo>
                <a:lnTo>
                  <a:pt x="0" y="3696504"/>
                </a:lnTo>
                <a:lnTo>
                  <a:pt x="0" y="0"/>
                </a:lnTo>
                <a:close/>
              </a:path>
            </a:pathLst>
          </a:custGeom>
          <a:blipFill>
            <a:blip r:embed="rId4"/>
            <a:stretch>
              <a:fillRect l="0" t="0" r="0" b="0"/>
            </a:stretch>
          </a:blipFill>
        </p:spPr>
      </p:sp>
      <p:sp>
        <p:nvSpPr>
          <p:cNvPr name="Freeform 6" id="6"/>
          <p:cNvSpPr/>
          <p:nvPr/>
        </p:nvSpPr>
        <p:spPr>
          <a:xfrm flipH="false" flipV="false" rot="0">
            <a:off x="-535017" y="6139735"/>
            <a:ext cx="4148147" cy="3567406"/>
          </a:xfrm>
          <a:custGeom>
            <a:avLst/>
            <a:gdLst/>
            <a:ahLst/>
            <a:cxnLst/>
            <a:rect r="r" b="b" t="t" l="l"/>
            <a:pathLst>
              <a:path h="3567406" w="4148147">
                <a:moveTo>
                  <a:pt x="0" y="0"/>
                </a:moveTo>
                <a:lnTo>
                  <a:pt x="4148147" y="0"/>
                </a:lnTo>
                <a:lnTo>
                  <a:pt x="4148147" y="3567407"/>
                </a:lnTo>
                <a:lnTo>
                  <a:pt x="0" y="3567407"/>
                </a:lnTo>
                <a:lnTo>
                  <a:pt x="0" y="0"/>
                </a:lnTo>
                <a:close/>
              </a:path>
            </a:pathLst>
          </a:custGeom>
          <a:blipFill>
            <a:blip r:embed="rId5"/>
            <a:stretch>
              <a:fillRect l="0" t="0" r="0" b="0"/>
            </a:stretch>
          </a:blipFill>
        </p:spPr>
      </p:sp>
      <p:sp>
        <p:nvSpPr>
          <p:cNvPr name="Freeform 7" id="7"/>
          <p:cNvSpPr/>
          <p:nvPr/>
        </p:nvSpPr>
        <p:spPr>
          <a:xfrm flipH="false" flipV="false" rot="0">
            <a:off x="8788244" y="1706137"/>
            <a:ext cx="711513" cy="691946"/>
          </a:xfrm>
          <a:custGeom>
            <a:avLst/>
            <a:gdLst/>
            <a:ahLst/>
            <a:cxnLst/>
            <a:rect r="r" b="b" t="t" l="l"/>
            <a:pathLst>
              <a:path h="691946" w="711513">
                <a:moveTo>
                  <a:pt x="0" y="0"/>
                </a:moveTo>
                <a:lnTo>
                  <a:pt x="711512" y="0"/>
                </a:lnTo>
                <a:lnTo>
                  <a:pt x="711512" y="691946"/>
                </a:lnTo>
                <a:lnTo>
                  <a:pt x="0" y="69194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DAGYckxkKQk</dc:identifier>
  <dcterms:modified xsi:type="dcterms:W3CDTF">2011-08-01T06:04:30Z</dcterms:modified>
  <cp:revision>1</cp:revision>
  <dc:title>Healthcare</dc:title>
</cp:coreProperties>
</file>

<file path=docProps/thumbnail.jpeg>
</file>